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9" r:id="rId1"/>
  </p:sldMasterIdLst>
  <p:notesMasterIdLst>
    <p:notesMasterId r:id="rId20"/>
  </p:notesMasterIdLst>
  <p:sldIdLst>
    <p:sldId id="256" r:id="rId2"/>
    <p:sldId id="257" r:id="rId3"/>
    <p:sldId id="293" r:id="rId4"/>
    <p:sldId id="258" r:id="rId5"/>
    <p:sldId id="297" r:id="rId6"/>
    <p:sldId id="298" r:id="rId7"/>
    <p:sldId id="299" r:id="rId8"/>
    <p:sldId id="259" r:id="rId9"/>
    <p:sldId id="260" r:id="rId10"/>
    <p:sldId id="273" r:id="rId11"/>
    <p:sldId id="274" r:id="rId12"/>
    <p:sldId id="275" r:id="rId13"/>
    <p:sldId id="294" r:id="rId14"/>
    <p:sldId id="276" r:id="rId15"/>
    <p:sldId id="278" r:id="rId16"/>
    <p:sldId id="295" r:id="rId17"/>
    <p:sldId id="292" r:id="rId18"/>
    <p:sldId id="30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2" d="100"/>
          <a:sy n="32" d="100"/>
        </p:scale>
        <p:origin x="50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B3A7D-0066-5D4B-9767-47908900B58C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C2272-2CD2-D140-A4E4-C97CF4AD4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0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2272-2CD2-D140-A4E4-C97CF4AD4D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8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2272-2CD2-D140-A4E4-C97CF4AD4D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43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2272-2CD2-D140-A4E4-C97CF4AD4D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4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DFE07CA0-B662-5B47-BD2A-E12570EE0A6A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43430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7CA0-B662-5B47-BD2A-E12570EE0A6A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CA58-4A35-5C41-BA80-37ACB194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1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7CA0-B662-5B47-BD2A-E12570EE0A6A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CA58-4A35-5C41-BA80-37ACB194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11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7CA0-B662-5B47-BD2A-E12570EE0A6A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CA58-4A35-5C41-BA80-37ACB194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02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7CA0-B662-5B47-BD2A-E12570EE0A6A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CA58-4A35-5C41-BA80-37ACB194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37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7CA0-B662-5B47-BD2A-E12570EE0A6A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CA58-4A35-5C41-BA80-37ACB194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66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7CA0-B662-5B47-BD2A-E12570EE0A6A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CA58-4A35-5C41-BA80-37ACB194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44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7CA0-B662-5B47-BD2A-E12570EE0A6A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CA58-4A35-5C41-BA80-37ACB194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34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7CA0-B662-5B47-BD2A-E12570EE0A6A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CA58-4A35-5C41-BA80-37ACB194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8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DFE07CA0-B662-5B47-BD2A-E12570EE0A6A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095CA58-4A35-5C41-BA80-37ACB194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5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7CA0-B662-5B47-BD2A-E12570EE0A6A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095CA58-4A35-5C41-BA80-37ACB194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7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7CA0-B662-5B47-BD2A-E12570EE0A6A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CA58-4A35-5C41-BA80-37ACB194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0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7CA0-B662-5B47-BD2A-E12570EE0A6A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CA58-4A35-5C41-BA80-37ACB194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9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7CA0-B662-5B47-BD2A-E12570EE0A6A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CA58-4A35-5C41-BA80-37ACB194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0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7CA0-B662-5B47-BD2A-E12570EE0A6A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CA58-4A35-5C41-BA80-37ACB194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0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7CA0-B662-5B47-BD2A-E12570EE0A6A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7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7CA0-B662-5B47-BD2A-E12570EE0A6A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CA58-4A35-5C41-BA80-37ACB194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8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E07CA0-B662-5B47-BD2A-E12570EE0A6A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95CA58-4A35-5C41-BA80-37ACB194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5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abacus.library.ubc.ca.ezproxy.library.ubc.ca/handle/10573/4296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2272" y="4421080"/>
            <a:ext cx="5103091" cy="126062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dirty="0" smtClean="0"/>
              <a:t>Siavash Tahan</a:t>
            </a:r>
          </a:p>
          <a:p>
            <a:pPr algn="ctr"/>
            <a:r>
              <a:rPr lang="en-US" sz="2400" dirty="0" smtClean="0"/>
              <a:t>Econ Seminar 490</a:t>
            </a:r>
          </a:p>
          <a:p>
            <a:pPr algn="ctr"/>
            <a:r>
              <a:rPr lang="en-US" sz="2400" dirty="0" smtClean="0"/>
              <a:t>December 2014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01505" y="989463"/>
            <a:ext cx="7342495" cy="723331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Get Married or get Welfare?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14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40081"/>
            <a:ext cx="4686300" cy="1051559"/>
          </a:xfrm>
        </p:spPr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253" y="1935480"/>
            <a:ext cx="7704667" cy="3332816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2400" b="0" dirty="0" smtClean="0"/>
              <a:t>Canadian National Household Survey 2011 </a:t>
            </a:r>
          </a:p>
          <a:p>
            <a:pPr lvl="2"/>
            <a:r>
              <a:rPr lang="en-CA" sz="2400" dirty="0" smtClean="0"/>
              <a:t> </a:t>
            </a:r>
            <a:r>
              <a:rPr lang="en-CA" sz="2400" i="1" dirty="0" smtClean="0"/>
              <a:t>2011 </a:t>
            </a:r>
            <a:r>
              <a:rPr lang="en-CA" sz="2400" dirty="0" smtClean="0"/>
              <a:t>National Household Survey</a:t>
            </a:r>
            <a:r>
              <a:rPr lang="en-CA" sz="2400" i="1" dirty="0" smtClean="0"/>
              <a:t>.</a:t>
            </a:r>
            <a:r>
              <a:rPr lang="en-CA" sz="2400" dirty="0" smtClean="0"/>
              <a:t>  </a:t>
            </a:r>
            <a:r>
              <a:rPr lang="en-CA" sz="2400" i="1" dirty="0" smtClean="0"/>
              <a:t>Census of Population, Canada (2011):  2.7 percent sample</a:t>
            </a:r>
            <a:r>
              <a:rPr lang="en-CA" sz="2400" dirty="0" smtClean="0"/>
              <a:t>.  2011.  Web.  22 June 2011.  </a:t>
            </a:r>
            <a:r>
              <a:rPr lang="en-CA" sz="2400" dirty="0" smtClean="0">
                <a:hlinkClick r:id="rId2"/>
              </a:rPr>
              <a:t>http://abacus.library.ubc.ca.ezproxy.library.ubc.ca/handle/10573/42960</a:t>
            </a:r>
            <a:r>
              <a:rPr lang="en-CA" sz="2400" dirty="0" smtClean="0"/>
              <a:t>.</a:t>
            </a:r>
          </a:p>
          <a:p>
            <a:pPr lvl="2"/>
            <a:r>
              <a:rPr lang="en-US" sz="2400" dirty="0" smtClean="0"/>
              <a:t>Dependent Variable: Welfare payments received</a:t>
            </a:r>
          </a:p>
          <a:p>
            <a:pPr lvl="2"/>
            <a:r>
              <a:rPr lang="en-US" sz="2400" dirty="0" smtClean="0"/>
              <a:t>Independent Variable: Married or not</a:t>
            </a:r>
          </a:p>
        </p:txBody>
      </p:sp>
    </p:spTree>
    <p:extLst>
      <p:ext uri="{BB962C8B-B14F-4D97-AF65-F5344CB8AC3E}">
        <p14:creationId xmlns:p14="http://schemas.microsoft.com/office/powerpoint/2010/main" val="3143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used in the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2606040"/>
            <a:ext cx="7704667" cy="2479376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b="0" dirty="0"/>
              <a:t>We empirically investigate the </a:t>
            </a:r>
            <a:r>
              <a:rPr lang="en-US" sz="1800" b="0" dirty="0" smtClean="0"/>
              <a:t>welfare payments received by using OLS regressions using </a:t>
            </a:r>
            <a:r>
              <a:rPr lang="en-US" sz="1800" b="0" dirty="0"/>
              <a:t>data </a:t>
            </a:r>
            <a:r>
              <a:rPr lang="en-US" sz="1800" b="0" dirty="0" smtClean="0"/>
              <a:t>from:</a:t>
            </a:r>
          </a:p>
          <a:p>
            <a:pPr lvl="3">
              <a:buFont typeface="Arial"/>
              <a:buChar char="•"/>
            </a:pPr>
            <a:r>
              <a:rPr lang="en-US" sz="1800" dirty="0" smtClean="0"/>
              <a:t>The Canadian National Household Survey 2011 (NHS 2011) </a:t>
            </a:r>
            <a:r>
              <a:rPr lang="en-US" sz="1800" dirty="0"/>
              <a:t>(N = </a:t>
            </a:r>
            <a:r>
              <a:rPr lang="en-US" sz="1800" dirty="0" smtClean="0"/>
              <a:t>887,000)</a:t>
            </a:r>
          </a:p>
          <a:p>
            <a:pPr>
              <a:buFont typeface="Arial"/>
              <a:buChar char="•"/>
            </a:pPr>
            <a:r>
              <a:rPr lang="en-US" sz="1800" b="0" dirty="0" smtClean="0"/>
              <a:t>The </a:t>
            </a:r>
            <a:r>
              <a:rPr lang="en-US" sz="1800" b="0" dirty="0"/>
              <a:t>data used is </a:t>
            </a:r>
            <a:r>
              <a:rPr lang="en-US" sz="1800" dirty="0" smtClean="0"/>
              <a:t>from the Canadian Census and the inaugural National Household Survey.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0541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used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0621" y="2298356"/>
            <a:ext cx="7704667" cy="1260390"/>
          </a:xfrm>
        </p:spPr>
        <p:txBody>
          <a:bodyPr>
            <a:normAutofit/>
          </a:bodyPr>
          <a:lstStyle/>
          <a:p>
            <a:r>
              <a:rPr lang="en-CA" dirty="0" smtClean="0"/>
              <a:t>Dependent variable: Welfare payments</a:t>
            </a:r>
          </a:p>
          <a:p>
            <a:r>
              <a:rPr lang="en-CA" dirty="0" smtClean="0"/>
              <a:t>Explanatory Variables: </a:t>
            </a:r>
          </a:p>
          <a:p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153113"/>
              </p:ext>
            </p:extLst>
          </p:nvPr>
        </p:nvGraphicFramePr>
        <p:xfrm>
          <a:off x="1445742" y="3398106"/>
          <a:ext cx="6483028" cy="2677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3028"/>
              </a:tblGrid>
              <a:tr h="297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WELFARE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MARRIED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ABORIGINAL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IMMIGRANT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EMPLOYED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POSTSECONDARY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RELIGION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MINORITY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KIDS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0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365760"/>
            <a:ext cx="7674495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Regression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119" y="1845590"/>
            <a:ext cx="7704667" cy="3563318"/>
          </a:xfrm>
        </p:spPr>
        <p:txBody>
          <a:bodyPr>
            <a:normAutofit/>
          </a:bodyPr>
          <a:lstStyle/>
          <a:p>
            <a:r>
              <a:rPr lang="en-US" dirty="0" smtClean="0"/>
              <a:t>WELFARE</a:t>
            </a:r>
            <a:r>
              <a:rPr lang="en-US" baseline="-25000" dirty="0"/>
              <a:t>i</a:t>
            </a:r>
            <a:r>
              <a:rPr lang="en-US" dirty="0" smtClean="0"/>
              <a:t> </a:t>
            </a:r>
            <a:r>
              <a:rPr lang="en-US" dirty="0"/>
              <a:t>= β0 - β</a:t>
            </a:r>
            <a:r>
              <a:rPr lang="en-US" baseline="-25000" dirty="0"/>
              <a:t>1</a:t>
            </a:r>
            <a:r>
              <a:rPr lang="en-US" dirty="0"/>
              <a:t>MARRIED</a:t>
            </a:r>
            <a:r>
              <a:rPr lang="en-US" baseline="-25000" dirty="0"/>
              <a:t>i</a:t>
            </a:r>
            <a:r>
              <a:rPr lang="en-US" dirty="0"/>
              <a:t> - β</a:t>
            </a:r>
            <a:r>
              <a:rPr lang="en-US" baseline="-25000" dirty="0"/>
              <a:t>2</a:t>
            </a:r>
            <a:r>
              <a:rPr lang="en-US" dirty="0"/>
              <a:t>POSTSECONDARY</a:t>
            </a:r>
            <a:r>
              <a:rPr lang="en-US" baseline="-25000" dirty="0"/>
              <a:t>i</a:t>
            </a:r>
            <a:r>
              <a:rPr lang="en-US" dirty="0"/>
              <a:t> + β</a:t>
            </a:r>
            <a:r>
              <a:rPr lang="en-US" baseline="-25000" dirty="0"/>
              <a:t>3</a:t>
            </a:r>
            <a:r>
              <a:rPr lang="en-US" dirty="0"/>
              <a:t>KIDS</a:t>
            </a:r>
            <a:r>
              <a:rPr lang="en-US" baseline="-25000" dirty="0"/>
              <a:t>i</a:t>
            </a:r>
            <a:r>
              <a:rPr lang="en-US" dirty="0"/>
              <a:t> + β</a:t>
            </a:r>
            <a:r>
              <a:rPr lang="en-US" baseline="-25000" dirty="0"/>
              <a:t>4</a:t>
            </a:r>
            <a:r>
              <a:rPr lang="en-US" dirty="0"/>
              <a:t>IMMIGRANT</a:t>
            </a:r>
            <a:r>
              <a:rPr lang="en-US" baseline="-25000" dirty="0"/>
              <a:t>i</a:t>
            </a:r>
            <a:r>
              <a:rPr lang="en-US" dirty="0"/>
              <a:t>  -  β</a:t>
            </a:r>
            <a:r>
              <a:rPr lang="en-US" baseline="-25000" dirty="0"/>
              <a:t>5</a:t>
            </a:r>
            <a:r>
              <a:rPr lang="en-US" dirty="0"/>
              <a:t>EMPLOYED</a:t>
            </a:r>
            <a:r>
              <a:rPr lang="en-US" baseline="-25000" dirty="0"/>
              <a:t>i</a:t>
            </a:r>
            <a:r>
              <a:rPr lang="en-US" dirty="0"/>
              <a:t> + β</a:t>
            </a:r>
            <a:r>
              <a:rPr lang="en-US" baseline="-25000" dirty="0"/>
              <a:t>6</a:t>
            </a:r>
            <a:r>
              <a:rPr lang="en-US" dirty="0"/>
              <a:t>RELIGION</a:t>
            </a:r>
            <a:r>
              <a:rPr lang="en-US" baseline="-25000" dirty="0"/>
              <a:t>i</a:t>
            </a:r>
            <a:r>
              <a:rPr lang="en-US" dirty="0"/>
              <a:t> – β</a:t>
            </a:r>
            <a:r>
              <a:rPr lang="en-US" baseline="-25000" dirty="0"/>
              <a:t>7</a:t>
            </a:r>
            <a:r>
              <a:rPr lang="en-US" dirty="0"/>
              <a:t>MINORITY</a:t>
            </a:r>
            <a:r>
              <a:rPr lang="en-US" baseline="-25000" dirty="0"/>
              <a:t>i</a:t>
            </a:r>
            <a:r>
              <a:rPr lang="en-US" dirty="0"/>
              <a:t> + β</a:t>
            </a:r>
            <a:r>
              <a:rPr lang="en-US" baseline="-25000" dirty="0"/>
              <a:t>8</a:t>
            </a:r>
            <a:r>
              <a:rPr lang="en-US" dirty="0"/>
              <a:t>ABORIGINAL</a:t>
            </a:r>
            <a:r>
              <a:rPr lang="en-US" baseline="-25000" dirty="0"/>
              <a:t>i</a:t>
            </a:r>
            <a:r>
              <a:rPr lang="en-US" dirty="0"/>
              <a:t> + </a:t>
            </a:r>
            <a:r>
              <a:rPr lang="en-US" dirty="0" err="1"/>
              <a:t>εi</a:t>
            </a:r>
            <a:endParaRPr lang="en-CA" dirty="0"/>
          </a:p>
          <a:p>
            <a:pPr>
              <a:buFont typeface="Arial"/>
              <a:buChar char="•"/>
            </a:pPr>
            <a:r>
              <a:rPr lang="en-US" sz="2400" b="0" dirty="0" smtClean="0"/>
              <a:t>OLS regression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833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697068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7895"/>
                <a:gridCol w="994200"/>
                <a:gridCol w="1003418"/>
                <a:gridCol w="1003418"/>
                <a:gridCol w="909263"/>
                <a:gridCol w="1016585"/>
                <a:gridCol w="961279"/>
                <a:gridCol w="1038971"/>
                <a:gridCol w="1038971"/>
              </a:tblGrid>
              <a:tr h="548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WELFARE</a:t>
                      </a:r>
                      <a:endParaRPr lang="en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Regression 1 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Regression 2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Regression 3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Regression 4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Regression 5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Regression 6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Regression 7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Regression 8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</a:tr>
              <a:tr h="548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Intercept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1148***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(4.94)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1342***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(6.2)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954***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(9.84)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940***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(9.86)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1389***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(10.84)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1356***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(12.61)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1361***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(12.66)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1319***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(12.76)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</a:tr>
              <a:tr h="548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MARRIED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-502***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(7.34)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-436***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(7.44)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-242***</a:t>
                      </a:r>
                      <a:endParaRPr lang="en-CA" sz="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(7.89)</a:t>
                      </a:r>
                      <a:endParaRPr lang="en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-300***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(8.06)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-227***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(8.02)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-227***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(8.07)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-229***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(8.10)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-223***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(8.10)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</a:tr>
              <a:tr h="548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POSTSECONDARY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-390***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(7.45)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-272***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(7.83)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-282***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(7.84)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-116***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(7.96)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-116***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(7.99)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-117***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(8.00)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-106***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(8.01)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</a:tr>
              <a:tr h="548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KIDS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167***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(8.71)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130***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(8.79)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146***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(8.71)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143***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(8.74)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149***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(8.81)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143***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(8.80)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</a:tr>
              <a:tr h="548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IMMIGRANT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309***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(9.10)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256***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(9.03)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256***</a:t>
                      </a:r>
                      <a:endParaRPr lang="en-CA" sz="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(9.07)</a:t>
                      </a:r>
                      <a:endParaRPr lang="en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314***</a:t>
                      </a:r>
                      <a:endParaRPr lang="en-CA" sz="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(11.97)</a:t>
                      </a:r>
                      <a:endParaRPr lang="en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327***</a:t>
                      </a:r>
                      <a:endParaRPr lang="en-CA" sz="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(11.98)</a:t>
                      </a:r>
                      <a:endParaRPr lang="en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</a:tr>
              <a:tr h="548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EMPLOYED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-821***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(8.56)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-819***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(8.59)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-824***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(8.62)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-812***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(8.63)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</a:tr>
              <a:tr h="548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RELIGION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43***</a:t>
                      </a:r>
                      <a:endParaRPr lang="en-CA" sz="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(8.93)</a:t>
                      </a:r>
                      <a:endParaRPr lang="en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43***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(8.96)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49***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(8.95)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</a:tr>
              <a:tr h="548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MINORITY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-95***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(12.61)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-80***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(12.62)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</a:tr>
              <a:tr h="548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ABORIGINAL 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501***</a:t>
                      </a:r>
                      <a:endParaRPr lang="en-CA" sz="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(20.21)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</a:t>
                      </a:r>
                      <a:r>
                        <a:rPr lang="en-US" sz="800" baseline="30000">
                          <a:effectLst/>
                        </a:rPr>
                        <a:t>2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0.0076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0.012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0.0068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0.0092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0.0271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0.0271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0.0272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0.0284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</a:t>
                      </a:r>
                      <a:r>
                        <a:rPr lang="en-US" sz="800" baseline="30000">
                          <a:effectLst/>
                        </a:rPr>
                        <a:t>2 </a:t>
                      </a:r>
                      <a:r>
                        <a:rPr lang="en-US" sz="800">
                          <a:effectLst/>
                        </a:rPr>
                        <a:t>Adjusted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0.0076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0.012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0.0068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0.0092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0.0271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0.0271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0.0272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0.0284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</a:tr>
              <a:tr h="548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Number of Observations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611,964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608,751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501,896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497,631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497,631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494,344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492,368</a:t>
                      </a:r>
                      <a:endParaRPr lang="en-C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492,368</a:t>
                      </a:r>
                      <a:endParaRPr lang="en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63" marR="4706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3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494272"/>
            <a:ext cx="5572897" cy="11615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(Math)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900881"/>
            <a:ext cx="7704667" cy="3332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 ˄</a:t>
            </a:r>
            <a:endParaRPr lang="en-CA" dirty="0" smtClean="0"/>
          </a:p>
          <a:p>
            <a:r>
              <a:rPr lang="en-US" dirty="0"/>
              <a:t>WELFARE = 1319-223</a:t>
            </a:r>
            <a:r>
              <a:rPr lang="en-US" baseline="-25000" dirty="0"/>
              <a:t>MARRIED</a:t>
            </a:r>
            <a:r>
              <a:rPr lang="en-US" dirty="0"/>
              <a:t>-106</a:t>
            </a:r>
            <a:r>
              <a:rPr lang="en-US" baseline="-25000" dirty="0"/>
              <a:t>POSTSECONDARY</a:t>
            </a:r>
            <a:r>
              <a:rPr lang="en-US" dirty="0"/>
              <a:t> +143</a:t>
            </a:r>
            <a:r>
              <a:rPr lang="en-US" baseline="-25000" dirty="0"/>
              <a:t>KIDS</a:t>
            </a:r>
            <a:r>
              <a:rPr lang="en-US" dirty="0"/>
              <a:t> +327</a:t>
            </a:r>
            <a:r>
              <a:rPr lang="en-US" baseline="-25000" dirty="0"/>
              <a:t>IMMIGRANT</a:t>
            </a:r>
            <a:r>
              <a:rPr lang="en-US" dirty="0"/>
              <a:t> -812</a:t>
            </a:r>
            <a:r>
              <a:rPr lang="en-US" baseline="-25000" dirty="0"/>
              <a:t>EMPLOYED</a:t>
            </a:r>
            <a:r>
              <a:rPr lang="en-US" dirty="0"/>
              <a:t>+49</a:t>
            </a:r>
            <a:r>
              <a:rPr lang="en-US" baseline="-25000" dirty="0"/>
              <a:t>RELIGION</a:t>
            </a:r>
            <a:r>
              <a:rPr lang="en-US" dirty="0"/>
              <a:t>-80</a:t>
            </a:r>
            <a:r>
              <a:rPr lang="en-US" baseline="-25000" dirty="0"/>
              <a:t>MINORITY </a:t>
            </a:r>
            <a:r>
              <a:rPr lang="en-US" dirty="0"/>
              <a:t>+501</a:t>
            </a:r>
            <a:r>
              <a:rPr lang="en-US" baseline="-25000" dirty="0"/>
              <a:t>ABORIGINAL</a:t>
            </a:r>
            <a:r>
              <a:rPr lang="en-US" dirty="0"/>
              <a:t> + Error</a:t>
            </a:r>
            <a:endParaRPr lang="en-CA" dirty="0"/>
          </a:p>
          <a:p>
            <a:r>
              <a:rPr lang="en-US" dirty="0" smtClean="0"/>
              <a:t>Supports Hypothesis</a:t>
            </a:r>
          </a:p>
          <a:p>
            <a:r>
              <a:rPr lang="en-US" sz="2400" b="0" dirty="0" smtClean="0"/>
              <a:t>Married people receive less government welfare</a:t>
            </a:r>
          </a:p>
          <a:p>
            <a:pPr marL="0" indent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298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086233"/>
            <a:ext cx="7704667" cy="3332816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Correlation exists between </a:t>
            </a:r>
            <a:r>
              <a:rPr lang="en-US" dirty="0"/>
              <a:t>m</a:t>
            </a:r>
            <a:r>
              <a:rPr lang="en-US" dirty="0" smtClean="0"/>
              <a:t>arriage and government welfare received. </a:t>
            </a:r>
          </a:p>
          <a:p>
            <a:r>
              <a:rPr lang="en-US" dirty="0"/>
              <a:t>M</a:t>
            </a:r>
            <a:r>
              <a:rPr lang="en-US" dirty="0" smtClean="0"/>
              <a:t>arried </a:t>
            </a:r>
            <a:r>
              <a:rPr lang="en-US" dirty="0"/>
              <a:t>people receive $223 less government </a:t>
            </a:r>
            <a:r>
              <a:rPr lang="en-US" dirty="0" smtClean="0"/>
              <a:t>welfare per year than unmarried counterparts after controlling for factors such as education, employment, religion etc… </a:t>
            </a:r>
          </a:p>
        </p:txBody>
      </p:sp>
    </p:spTree>
    <p:extLst>
      <p:ext uri="{BB962C8B-B14F-4D97-AF65-F5344CB8AC3E}">
        <p14:creationId xmlns:p14="http://schemas.microsoft.com/office/powerpoint/2010/main" val="32654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209800"/>
            <a:ext cx="7704667" cy="3332816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Marriage does play a role in the welfare consumption patterns of individuals</a:t>
            </a:r>
          </a:p>
          <a:p>
            <a:pPr>
              <a:buFont typeface="Arial"/>
              <a:buChar char="•"/>
            </a:pPr>
            <a:r>
              <a:rPr lang="en-US" dirty="0" smtClean="0"/>
              <a:t>Marriage is correlated with less government welfare spending</a:t>
            </a:r>
          </a:p>
          <a:p>
            <a:pPr>
              <a:buFont typeface="Arial"/>
              <a:buChar char="•"/>
            </a:pPr>
            <a:r>
              <a:rPr lang="en-US" dirty="0" smtClean="0"/>
              <a:t>Future research will look into using cross variables and proxy variables for unobservable differences in married and unmarried individuals. </a:t>
            </a:r>
          </a:p>
          <a:p>
            <a:pPr>
              <a:buFont typeface="Arial"/>
              <a:buChar char="•"/>
            </a:pPr>
            <a:r>
              <a:rPr lang="en-US" dirty="0" smtClean="0"/>
              <a:t>Time series and life-time welfare consumption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Thanks!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978243"/>
          </a:xfrm>
        </p:spPr>
        <p:txBody>
          <a:bodyPr/>
          <a:lstStyle/>
          <a:p>
            <a:r>
              <a:rPr lang="en-CA" dirty="0" smtClean="0"/>
              <a:t>Any Questions?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5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Married people receive less government welfare? </a:t>
            </a:r>
            <a:endParaRPr lang="en-CA" dirty="0"/>
          </a:p>
        </p:txBody>
      </p:sp>
      <p:pic>
        <p:nvPicPr>
          <p:cNvPr id="2050" name="Picture 2" descr="http://www.germanculture.com.ua/library/getting-married-in-germ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68" y="2214894"/>
            <a:ext cx="47625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enefits.gov/static/benefits/en/images/benefits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86" y="2839517"/>
            <a:ext cx="3441634" cy="83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884" y="5636524"/>
            <a:ext cx="1023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Yes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7656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971" y="457201"/>
            <a:ext cx="6544101" cy="866632"/>
          </a:xfrm>
        </p:spPr>
        <p:txBody>
          <a:bodyPr/>
          <a:lstStyle/>
          <a:p>
            <a:r>
              <a:rPr lang="en-US" sz="2400" dirty="0" smtClean="0"/>
              <a:t>Living arrangements create different outcomes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729" y="1733265"/>
            <a:ext cx="8134583" cy="232012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b="0" dirty="0" smtClean="0"/>
              <a:t>Economic theory predicts that those with more resources will receive less government assistance.</a:t>
            </a:r>
          </a:p>
          <a:p>
            <a:pPr>
              <a:buFont typeface="Arial"/>
              <a:buChar char="•"/>
            </a:pPr>
            <a:r>
              <a:rPr lang="en-US" sz="2000" b="0" dirty="0" smtClean="0"/>
              <a:t>Would married people have more resources? </a:t>
            </a:r>
          </a:p>
        </p:txBody>
      </p:sp>
      <p:pic>
        <p:nvPicPr>
          <p:cNvPr id="4100" name="Picture 4" descr="http://static.guim.co.uk/sys-images/Education/Pix/pictures/2012/6/7/1339078187017/Gold-wedding-rings-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29" y="3794078"/>
            <a:ext cx="3127612" cy="187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8710" y="4517408"/>
            <a:ext cx="4026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500" dirty="0" smtClean="0"/>
              <a:t>=</a:t>
            </a:r>
            <a:endParaRPr lang="en-CA" sz="3500" dirty="0"/>
          </a:p>
        </p:txBody>
      </p:sp>
      <p:pic>
        <p:nvPicPr>
          <p:cNvPr id="4104" name="Picture 8" descr="http://thumbs.dreamstime.com/x/stack-canadian-one-hundred-dollar-bills-188572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690" y="3665075"/>
            <a:ext cx="3322288" cy="213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4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1577340"/>
          </a:xfrm>
        </p:spPr>
        <p:txBody>
          <a:bodyPr>
            <a:normAutofit/>
          </a:bodyPr>
          <a:lstStyle/>
          <a:p>
            <a:r>
              <a:rPr lang="en-US" dirty="0" smtClean="0"/>
              <a:t>Why Yes? </a:t>
            </a:r>
            <a:br>
              <a:rPr lang="en-US" dirty="0" smtClean="0"/>
            </a:br>
            <a:r>
              <a:rPr lang="en-CA" dirty="0"/>
              <a:t>Economic </a:t>
            </a:r>
            <a:r>
              <a:rPr lang="en-CA" dirty="0" smtClean="0"/>
              <a:t>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745" y="2402374"/>
            <a:ext cx="7520940" cy="32068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0" dirty="0" smtClean="0"/>
              <a:t>Married people will receive less welfare because: </a:t>
            </a:r>
          </a:p>
          <a:p>
            <a:pPr>
              <a:buFontTx/>
              <a:buChar char="-"/>
            </a:pPr>
            <a:r>
              <a:rPr lang="en-US" sz="2400" b="0" dirty="0" smtClean="0"/>
              <a:t>Diversified income sources</a:t>
            </a:r>
          </a:p>
          <a:p>
            <a:pPr>
              <a:buFontTx/>
              <a:buChar char="-"/>
            </a:pPr>
            <a:r>
              <a:rPr lang="en-US" dirty="0" smtClean="0"/>
              <a:t>Pooled resources bring down average fixed costs</a:t>
            </a:r>
            <a:endParaRPr lang="en-US" sz="2400" b="0" dirty="0" smtClean="0"/>
          </a:p>
          <a:p>
            <a:pPr>
              <a:buFontTx/>
              <a:buChar char="-"/>
            </a:pPr>
            <a:r>
              <a:rPr lang="en-US" sz="2400" b="0" dirty="0" smtClean="0"/>
              <a:t> Benefit from greater household production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		=   Result in greater private savings</a:t>
            </a:r>
            <a:r>
              <a:rPr lang="en-US" dirty="0"/>
              <a:t> </a:t>
            </a:r>
            <a:r>
              <a:rPr lang="en-US" dirty="0" smtClean="0"/>
              <a:t>and less 					      government welfare</a:t>
            </a:r>
          </a:p>
        </p:txBody>
      </p:sp>
    </p:spTree>
    <p:extLst>
      <p:ext uri="{BB962C8B-B14F-4D97-AF65-F5344CB8AC3E}">
        <p14:creationId xmlns:p14="http://schemas.microsoft.com/office/powerpoint/2010/main" val="35220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Sharing is Caring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999366"/>
            <a:ext cx="7704667" cy="1591101"/>
          </a:xfrm>
        </p:spPr>
        <p:txBody>
          <a:bodyPr/>
          <a:lstStyle/>
          <a:p>
            <a:pPr lvl="0"/>
            <a:r>
              <a:rPr lang="en-US" dirty="0"/>
              <a:t>Average costs would be lower as a result of cost sharing (rent, utilities, transportation</a:t>
            </a:r>
            <a:r>
              <a:rPr lang="en-US" dirty="0" smtClean="0"/>
              <a:t>).</a:t>
            </a:r>
            <a:endParaRPr lang="en-CA" dirty="0"/>
          </a:p>
        </p:txBody>
      </p:sp>
      <p:pic>
        <p:nvPicPr>
          <p:cNvPr id="6146" name="Picture 2" descr="http://beta.mgaadi.com/wp-content/uploads/2013/03/carsharing_ferrytoll_or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09" y="3590467"/>
            <a:ext cx="2476121" cy="244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humbs.dreamstime.com/x/cheerful-family-private-house-218002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18" y="3601691"/>
            <a:ext cx="2395182" cy="243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8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Diversification lowers risk</a:t>
            </a:r>
            <a:endParaRPr lang="en-CA" dirty="0"/>
          </a:p>
        </p:txBody>
      </p:sp>
      <p:pic>
        <p:nvPicPr>
          <p:cNvPr id="7172" name="Picture 4" descr="http://warriormen.com/wp-content/uploads/2014/04/income_str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15" y="230874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financial-imperium.s3.amazonaws.com/multiple-stream-of-passive-income/multiple-streams-of-incom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14" y="2276037"/>
            <a:ext cx="3383368" cy="336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Household production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2133600"/>
          </a:xfrm>
        </p:spPr>
        <p:txBody>
          <a:bodyPr/>
          <a:lstStyle/>
          <a:p>
            <a:r>
              <a:rPr lang="en-CA" dirty="0" smtClean="0"/>
              <a:t>Support for skills development and further education</a:t>
            </a:r>
            <a:endParaRPr lang="en-CA" dirty="0"/>
          </a:p>
          <a:p>
            <a:r>
              <a:rPr lang="en-CA" dirty="0" smtClean="0"/>
              <a:t>Household maintenance </a:t>
            </a:r>
            <a:endParaRPr lang="en-CA" dirty="0" smtClean="0"/>
          </a:p>
          <a:p>
            <a:r>
              <a:rPr lang="en-CA" dirty="0" smtClean="0"/>
              <a:t>Gains from trad</a:t>
            </a:r>
            <a:r>
              <a:rPr lang="en-CA" dirty="0" smtClean="0"/>
              <a:t>e in marriage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21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905" y="491321"/>
            <a:ext cx="5807122" cy="1276065"/>
          </a:xfrm>
        </p:spPr>
        <p:txBody>
          <a:bodyPr/>
          <a:lstStyle/>
          <a:p>
            <a:r>
              <a:rPr lang="en-US" dirty="0" smtClean="0"/>
              <a:t>Prior Research</a:t>
            </a:r>
            <a:endParaRPr lang="en-US" dirty="0"/>
          </a:p>
        </p:txBody>
      </p:sp>
      <p:pic>
        <p:nvPicPr>
          <p:cNvPr id="3074" name="Picture 2" descr="http://ldawe.files.wordpress.com/2014/09/research-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31" y="1970920"/>
            <a:ext cx="5461070" cy="362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3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733" y="858128"/>
            <a:ext cx="7704667" cy="912057"/>
          </a:xfrm>
        </p:spPr>
        <p:txBody>
          <a:bodyPr/>
          <a:lstStyle/>
          <a:p>
            <a:r>
              <a:rPr lang="en-US" dirty="0" smtClean="0"/>
              <a:t>Family structure impacts welfare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202976"/>
            <a:ext cx="7704667" cy="3332816"/>
          </a:xfrm>
        </p:spPr>
        <p:txBody>
          <a:bodyPr>
            <a:normAutofit/>
          </a:bodyPr>
          <a:lstStyle/>
          <a:p>
            <a:r>
              <a:rPr lang="en-CA" sz="2000" dirty="0" smtClean="0"/>
              <a:t>Based </a:t>
            </a:r>
            <a:r>
              <a:rPr lang="en-CA" sz="2000" dirty="0"/>
              <a:t>on a micro simulation of late 1990’s US Census data over 1970’s marriage rates, taking into consideration marital sorting by race, income and </a:t>
            </a:r>
            <a:r>
              <a:rPr lang="en-CA" sz="2000" dirty="0" smtClean="0"/>
              <a:t>education, </a:t>
            </a:r>
            <a:r>
              <a:rPr lang="en-CA" sz="2000" dirty="0"/>
              <a:t>the child poverty rate falls from 18.3% to 14.9% (</a:t>
            </a:r>
            <a:r>
              <a:rPr lang="en-CA" sz="2000" dirty="0" err="1"/>
              <a:t>Sawhill</a:t>
            </a:r>
            <a:r>
              <a:rPr lang="en-CA" sz="2000" dirty="0"/>
              <a:t> and </a:t>
            </a:r>
            <a:r>
              <a:rPr lang="en-CA" sz="2000" dirty="0" smtClean="0"/>
              <a:t>Thomas, 2002)</a:t>
            </a:r>
          </a:p>
          <a:p>
            <a:r>
              <a:rPr lang="en-CA" sz="2000" dirty="0" smtClean="0"/>
              <a:t>Female </a:t>
            </a:r>
            <a:r>
              <a:rPr lang="en-CA" sz="2000" dirty="0"/>
              <a:t>headed households suffer a poverty rate of 33% compared to 6 percent for married </a:t>
            </a:r>
            <a:r>
              <a:rPr lang="en-CA" sz="2000" dirty="0" smtClean="0"/>
              <a:t>households</a:t>
            </a:r>
            <a:r>
              <a:rPr lang="en-CA" sz="2000" dirty="0"/>
              <a:t> </a:t>
            </a:r>
            <a:r>
              <a:rPr lang="en-CA" sz="2000" dirty="0" smtClean="0"/>
              <a:t>(Wei-Yin Hu,2003)</a:t>
            </a:r>
          </a:p>
          <a:p>
            <a:r>
              <a:rPr lang="en-CA" sz="2000" dirty="0" smtClean="0"/>
              <a:t>Divorced </a:t>
            </a:r>
            <a:r>
              <a:rPr lang="en-CA" sz="2000" dirty="0"/>
              <a:t>or legally separated persons </a:t>
            </a:r>
            <a:r>
              <a:rPr lang="en-CA" sz="2000" dirty="0" smtClean="0"/>
              <a:t>account </a:t>
            </a:r>
            <a:r>
              <a:rPr lang="en-CA" sz="2000" dirty="0"/>
              <a:t>for 15% of the TANF </a:t>
            </a:r>
            <a:r>
              <a:rPr lang="en-CA" sz="2000" dirty="0" smtClean="0"/>
              <a:t>recipients</a:t>
            </a:r>
            <a:r>
              <a:rPr lang="en-CA" sz="2000" dirty="0"/>
              <a:t> </a:t>
            </a:r>
            <a:r>
              <a:rPr lang="en-CA" sz="2000" dirty="0" smtClean="0"/>
              <a:t>(David </a:t>
            </a:r>
            <a:r>
              <a:rPr lang="en-CA" sz="2000" dirty="0" err="1" smtClean="0"/>
              <a:t>Shramm</a:t>
            </a:r>
            <a:r>
              <a:rPr lang="en-CA" sz="2000" dirty="0" smtClean="0"/>
              <a:t>, 2006)</a:t>
            </a: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29505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3361</TotalTime>
  <Words>721</Words>
  <Application>Microsoft Office PowerPoint</Application>
  <PresentationFormat>On-screen Show (4:3)</PresentationFormat>
  <Paragraphs>241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Times New Roman</vt:lpstr>
      <vt:lpstr>Parallax</vt:lpstr>
      <vt:lpstr>Get Married or get Welfare?</vt:lpstr>
      <vt:lpstr>Do Married people receive less government welfare? </vt:lpstr>
      <vt:lpstr>Living arrangements create different outcomes</vt:lpstr>
      <vt:lpstr>Why Yes?  Economic story</vt:lpstr>
      <vt:lpstr>Sharing is Caring</vt:lpstr>
      <vt:lpstr>Diversification lowers risk</vt:lpstr>
      <vt:lpstr>Household production</vt:lpstr>
      <vt:lpstr>Prior Research</vt:lpstr>
      <vt:lpstr>Family structure impacts welfare</vt:lpstr>
      <vt:lpstr>Data</vt:lpstr>
      <vt:lpstr>Data used in the analysis</vt:lpstr>
      <vt:lpstr>Variables used</vt:lpstr>
      <vt:lpstr>Regression Equation</vt:lpstr>
      <vt:lpstr>PowerPoint Presentation</vt:lpstr>
      <vt:lpstr>Results (Math)</vt:lpstr>
      <vt:lpstr>Results</vt:lpstr>
      <vt:lpstr>Conclusions </vt:lpstr>
      <vt:lpstr>Thanks!</vt:lpstr>
    </vt:vector>
  </TitlesOfParts>
  <Company>Marina Adshade Creative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Origin of the Institution of Marriage</dc:title>
  <dc:creator>Marina Adshade</dc:creator>
  <cp:lastModifiedBy>Microsoft account</cp:lastModifiedBy>
  <cp:revision>61</cp:revision>
  <dcterms:created xsi:type="dcterms:W3CDTF">2012-05-04T11:08:03Z</dcterms:created>
  <dcterms:modified xsi:type="dcterms:W3CDTF">2014-12-01T03:50:29Z</dcterms:modified>
</cp:coreProperties>
</file>